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Bricolage Grotesque Light"/>
      <p:regular r:id="rId18"/>
      <p:bold r:id="rId19"/>
    </p:embeddedFont>
    <p:embeddedFont>
      <p:font typeface="Bricolage Grotesque SemiBold"/>
      <p:regular r:id="rId20"/>
      <p:bold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Bricolage Grotesque ExtraBold"/>
      <p:bold r:id="rId26"/>
    </p:embeddedFont>
    <p:embeddedFont>
      <p:font typeface="Bricolage Grotesque"/>
      <p:regular r:id="rId27"/>
      <p:bold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">
          <p15:clr>
            <a:srgbClr val="747775"/>
          </p15:clr>
        </p15:guide>
        <p15:guide id="2" pos="324">
          <p15:clr>
            <a:srgbClr val="747775"/>
          </p15:clr>
        </p15:guide>
        <p15:guide id="3" pos="5433">
          <p15:clr>
            <a:srgbClr val="747775"/>
          </p15:clr>
        </p15:guide>
        <p15:guide id="4" orient="horz" pos="291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" orient="horz"/>
        <p:guide pos="324"/>
        <p:guide pos="5433"/>
        <p:guide pos="29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ricolageGrotesqueSemiBold-regular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BricolageGrotesqueSemiBold-bold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BricolageGrotesqueExtraBold-bold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BricolageGrotesque-bold.fntdata"/><Relationship Id="rId27" Type="http://schemas.openxmlformats.org/officeDocument/2006/relationships/font" Target="fonts/BricolageGrotesq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BricolageGrotesqueLight-bold.fntdata"/><Relationship Id="rId18" Type="http://schemas.openxmlformats.org/officeDocument/2006/relationships/font" Target="fonts/BricolageGrotesque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7e88e9c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17e88e9cc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17e88e9c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f17e88e9cc_1_4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e3ba93a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3e3ba93a7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17e88e9c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f17e88e9cc_1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fe5157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7fe51579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f8a4177b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4f8a4177b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f8a4177b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4f8a4177bb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f8a4177b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4f8a4177bb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f89e4127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4f89e4127d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d513ed44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4d513ed44b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f414971f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4f414971fe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3.jp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2391086" y="4141671"/>
            <a:ext cx="1611808" cy="751786"/>
            <a:chOff x="2391086" y="4141671"/>
            <a:chExt cx="1611808" cy="751786"/>
          </a:xfrm>
        </p:grpSpPr>
        <p:sp>
          <p:nvSpPr>
            <p:cNvPr id="130" name="Google Shape;130;p25"/>
            <p:cNvSpPr/>
            <p:nvPr/>
          </p:nvSpPr>
          <p:spPr>
            <a:xfrm>
              <a:off x="2391086" y="4141671"/>
              <a:ext cx="1611808" cy="487472"/>
            </a:xfrm>
            <a:custGeom>
              <a:rect b="b" l="l" r="r" t="t"/>
              <a:pathLst>
                <a:path extrusionOk="0" h="249321" w="824370">
                  <a:moveTo>
                    <a:pt x="122481" y="0"/>
                  </a:moveTo>
                  <a:lnTo>
                    <a:pt x="701888" y="0"/>
                  </a:lnTo>
                  <a:cubicBezTo>
                    <a:pt x="769533" y="0"/>
                    <a:pt x="824370" y="54837"/>
                    <a:pt x="824370" y="122481"/>
                  </a:cubicBezTo>
                  <a:lnTo>
                    <a:pt x="824370" y="126840"/>
                  </a:lnTo>
                  <a:cubicBezTo>
                    <a:pt x="824370" y="159324"/>
                    <a:pt x="811465" y="190477"/>
                    <a:pt x="788496" y="213447"/>
                  </a:cubicBezTo>
                  <a:cubicBezTo>
                    <a:pt x="765526" y="236417"/>
                    <a:pt x="734372" y="249321"/>
                    <a:pt x="701888" y="249321"/>
                  </a:cubicBezTo>
                  <a:lnTo>
                    <a:pt x="122481" y="249321"/>
                  </a:lnTo>
                  <a:cubicBezTo>
                    <a:pt x="89997" y="249321"/>
                    <a:pt x="58844" y="236417"/>
                    <a:pt x="35874" y="213447"/>
                  </a:cubicBezTo>
                  <a:cubicBezTo>
                    <a:pt x="12904" y="190477"/>
                    <a:pt x="0" y="159324"/>
                    <a:pt x="0" y="126840"/>
                  </a:cubicBezTo>
                  <a:lnTo>
                    <a:pt x="0" y="122481"/>
                  </a:lnTo>
                  <a:cubicBezTo>
                    <a:pt x="0" y="89997"/>
                    <a:pt x="12904" y="58844"/>
                    <a:pt x="35874" y="35874"/>
                  </a:cubicBezTo>
                  <a:cubicBezTo>
                    <a:pt x="58844" y="12904"/>
                    <a:pt x="89997" y="0"/>
                    <a:pt x="122481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391086" y="4234787"/>
              <a:ext cx="161180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2604645" y="4216057"/>
              <a:ext cx="11847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200" u="none" cap="none" strike="noStrike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Lesson </a:t>
              </a:r>
              <a:r>
                <a:rPr lang="en" sz="2200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3</a:t>
              </a:r>
              <a:endParaRPr sz="7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490249" y="4141675"/>
            <a:ext cx="1806548" cy="487472"/>
            <a:chOff x="490250" y="4141675"/>
            <a:chExt cx="1806548" cy="487472"/>
          </a:xfrm>
        </p:grpSpPr>
        <p:sp>
          <p:nvSpPr>
            <p:cNvPr id="134" name="Google Shape;134;p25"/>
            <p:cNvSpPr/>
            <p:nvPr/>
          </p:nvSpPr>
          <p:spPr>
            <a:xfrm>
              <a:off x="490250" y="4141675"/>
              <a:ext cx="1806548" cy="487472"/>
            </a:xfrm>
            <a:custGeom>
              <a:rect b="b" l="l" r="r" t="t"/>
              <a:pathLst>
                <a:path extrusionOk="0" h="249321" w="824268">
                  <a:moveTo>
                    <a:pt x="122496" y="0"/>
                  </a:moveTo>
                  <a:lnTo>
                    <a:pt x="701772" y="0"/>
                  </a:lnTo>
                  <a:cubicBezTo>
                    <a:pt x="734260" y="0"/>
                    <a:pt x="765417" y="12906"/>
                    <a:pt x="788390" y="35878"/>
                  </a:cubicBezTo>
                  <a:cubicBezTo>
                    <a:pt x="811362" y="58851"/>
                    <a:pt x="824268" y="90008"/>
                    <a:pt x="824268" y="122496"/>
                  </a:cubicBezTo>
                  <a:lnTo>
                    <a:pt x="824268" y="126825"/>
                  </a:lnTo>
                  <a:cubicBezTo>
                    <a:pt x="824268" y="194477"/>
                    <a:pt x="769424" y="249321"/>
                    <a:pt x="701772" y="249321"/>
                  </a:cubicBezTo>
                  <a:lnTo>
                    <a:pt x="122496" y="249321"/>
                  </a:lnTo>
                  <a:cubicBezTo>
                    <a:pt x="90008" y="249321"/>
                    <a:pt x="58851" y="236415"/>
                    <a:pt x="35878" y="213443"/>
                  </a:cubicBezTo>
                  <a:cubicBezTo>
                    <a:pt x="12906" y="190470"/>
                    <a:pt x="0" y="159313"/>
                    <a:pt x="0" y="126825"/>
                  </a:cubicBezTo>
                  <a:lnTo>
                    <a:pt x="0" y="122496"/>
                  </a:lnTo>
                  <a:cubicBezTo>
                    <a:pt x="0" y="90008"/>
                    <a:pt x="12906" y="58851"/>
                    <a:pt x="35878" y="35878"/>
                  </a:cubicBezTo>
                  <a:cubicBezTo>
                    <a:pt x="58851" y="12906"/>
                    <a:pt x="90008" y="0"/>
                    <a:pt x="122496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490249" y="4234791"/>
              <a:ext cx="180654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 txBox="1"/>
            <p:nvPr/>
          </p:nvSpPr>
          <p:spPr>
            <a:xfrm>
              <a:off x="539424" y="4216061"/>
              <a:ext cx="170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DA K6</a:t>
              </a:r>
              <a:endParaRPr sz="2200">
                <a:solidFill>
                  <a:srgbClr val="FFFFFF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sp>
        <p:nvSpPr>
          <p:cNvPr id="137" name="Google Shape;137;p25"/>
          <p:cNvSpPr/>
          <p:nvPr/>
        </p:nvSpPr>
        <p:spPr>
          <a:xfrm>
            <a:off x="514350" y="514350"/>
            <a:ext cx="1310733" cy="467098"/>
          </a:xfrm>
          <a:custGeom>
            <a:rect b="b" l="l" r="r" t="t"/>
            <a:pathLst>
              <a:path extrusionOk="0" h="934195" w="2621466">
                <a:moveTo>
                  <a:pt x="0" y="0"/>
                </a:moveTo>
                <a:lnTo>
                  <a:pt x="2621466" y="0"/>
                </a:lnTo>
                <a:lnTo>
                  <a:pt x="2621466" y="934195"/>
                </a:lnTo>
                <a:lnTo>
                  <a:pt x="0" y="934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 txBox="1"/>
          <p:nvPr/>
        </p:nvSpPr>
        <p:spPr>
          <a:xfrm>
            <a:off x="490250" y="2012950"/>
            <a:ext cx="5589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Lesson 11 - Domain Knowledge 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Ecommerce - Sales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23450" y="2957950"/>
            <a:ext cx="490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Power BI 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557038" y="3914077"/>
            <a:ext cx="180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Created by Huydata</a:t>
            </a:r>
            <a:endParaRPr b="1" sz="12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41" name="Google Shape;141;p25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142" name="Google Shape;142;p25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3" name="Google Shape;143;p25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44" name="Google Shape;144;p25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00"/>
          </a:p>
        </p:txBody>
      </p:sp>
      <p:sp>
        <p:nvSpPr>
          <p:cNvPr id="145" name="Google Shape;145;p25"/>
          <p:cNvSpPr txBox="1"/>
          <p:nvPr/>
        </p:nvSpPr>
        <p:spPr>
          <a:xfrm>
            <a:off x="6296116" y="4154296"/>
            <a:ext cx="2328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2D20"/>
                </a:solidFill>
              </a:rPr>
              <a:t>huynt@fullstackdatascience.com</a:t>
            </a:r>
            <a:endParaRPr sz="1100">
              <a:solidFill>
                <a:srgbClr val="D92D20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075" y="1262749"/>
            <a:ext cx="2023500" cy="202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/>
          <p:nvPr/>
        </p:nvSpPr>
        <p:spPr>
          <a:xfrm>
            <a:off x="3973468" y="514350"/>
            <a:ext cx="1084583" cy="386506"/>
          </a:xfrm>
          <a:custGeom>
            <a:rect b="b" l="l" r="r" t="t"/>
            <a:pathLst>
              <a:path extrusionOk="0" h="773012" w="2169166">
                <a:moveTo>
                  <a:pt x="0" y="0"/>
                </a:moveTo>
                <a:lnTo>
                  <a:pt x="2169167" y="0"/>
                </a:lnTo>
                <a:lnTo>
                  <a:pt x="2169167" y="773012"/>
                </a:lnTo>
                <a:lnTo>
                  <a:pt x="0" y="773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6" name="Google Shape;236;p34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237" name="Google Shape;237;p34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8" name="Google Shape;238;p34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239" name="Google Shape;239;p34"/>
          <p:cNvSpPr/>
          <p:nvPr/>
        </p:nvSpPr>
        <p:spPr>
          <a:xfrm>
            <a:off x="514350" y="514350"/>
            <a:ext cx="3110979" cy="4114800"/>
          </a:xfrm>
          <a:custGeom>
            <a:rect b="b" l="l" r="r" t="t"/>
            <a:pathLst>
              <a:path extrusionOk="0" h="1274980" w="963944">
                <a:moveTo>
                  <a:pt x="0" y="0"/>
                </a:moveTo>
                <a:lnTo>
                  <a:pt x="963944" y="0"/>
                </a:lnTo>
                <a:lnTo>
                  <a:pt x="963944" y="1274980"/>
                </a:lnTo>
                <a:lnTo>
                  <a:pt x="0" y="12749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7565" r="-67568" t="0"/>
            </a:stretch>
          </a:blipFill>
          <a:ln>
            <a:noFill/>
          </a:ln>
        </p:spPr>
      </p:sp>
      <p:sp>
        <p:nvSpPr>
          <p:cNvPr id="240" name="Google Shape;240;p34"/>
          <p:cNvSpPr txBox="1"/>
          <p:nvPr/>
        </p:nvSpPr>
        <p:spPr>
          <a:xfrm>
            <a:off x="3978300" y="1623300"/>
            <a:ext cx="44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References</a:t>
            </a:r>
            <a:endParaRPr b="1" sz="1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3920964" y="2651379"/>
            <a:ext cx="45162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https://dataedo.com/samples/html/Data_warehouse/doc/AdventureWorksDW_4/home.html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11</a:t>
            </a:r>
            <a:endParaRPr sz="700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/>
        </p:nvSpPr>
        <p:spPr>
          <a:xfrm>
            <a:off x="392250" y="672375"/>
            <a:ext cx="835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6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</a:t>
            </a:r>
            <a:endParaRPr b="1" sz="128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248" name="Google Shape;248;p35"/>
          <p:cNvGrpSpPr/>
          <p:nvPr/>
        </p:nvGrpSpPr>
        <p:grpSpPr>
          <a:xfrm>
            <a:off x="0" y="2732251"/>
            <a:ext cx="9144174" cy="2411295"/>
            <a:chOff x="0" y="0"/>
            <a:chExt cx="4824658" cy="1272250"/>
          </a:xfrm>
        </p:grpSpPr>
        <p:sp>
          <p:nvSpPr>
            <p:cNvPr id="249" name="Google Shape;249;p35"/>
            <p:cNvSpPr/>
            <p:nvPr/>
          </p:nvSpPr>
          <p:spPr>
            <a:xfrm>
              <a:off x="0" y="0"/>
              <a:ext cx="4824658" cy="1272250"/>
            </a:xfrm>
            <a:custGeom>
              <a:rect b="b" l="l" r="r" t="t"/>
              <a:pathLst>
                <a:path extrusionOk="0" h="1272250" w="4824658">
                  <a:moveTo>
                    <a:pt x="0" y="0"/>
                  </a:moveTo>
                  <a:lnTo>
                    <a:pt x="4824658" y="0"/>
                  </a:lnTo>
                  <a:lnTo>
                    <a:pt x="4824658" y="1272250"/>
                  </a:lnTo>
                  <a:lnTo>
                    <a:pt x="0" y="127225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50" name="Google Shape;250;p35"/>
            <p:cNvSpPr txBox="1"/>
            <p:nvPr/>
          </p:nvSpPr>
          <p:spPr>
            <a:xfrm>
              <a:off x="0" y="47625"/>
              <a:ext cx="48246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35"/>
          <p:cNvSpPr/>
          <p:nvPr/>
        </p:nvSpPr>
        <p:spPr>
          <a:xfrm>
            <a:off x="514350" y="2952874"/>
            <a:ext cx="2757246" cy="1951537"/>
          </a:xfrm>
          <a:custGeom>
            <a:rect b="b" l="l" r="r" t="t"/>
            <a:pathLst>
              <a:path extrusionOk="0" h="1028478" w="1453094">
                <a:moveTo>
                  <a:pt x="71565" y="0"/>
                </a:moveTo>
                <a:lnTo>
                  <a:pt x="1381530" y="0"/>
                </a:lnTo>
                <a:cubicBezTo>
                  <a:pt x="1400510" y="0"/>
                  <a:pt x="1418713" y="7540"/>
                  <a:pt x="1432134" y="20961"/>
                </a:cubicBezTo>
                <a:cubicBezTo>
                  <a:pt x="1445554" y="34382"/>
                  <a:pt x="1453094" y="52585"/>
                  <a:pt x="1453094" y="71565"/>
                </a:cubicBezTo>
                <a:lnTo>
                  <a:pt x="1453094" y="956913"/>
                </a:lnTo>
                <a:cubicBezTo>
                  <a:pt x="1453094" y="996438"/>
                  <a:pt x="1421054" y="1028478"/>
                  <a:pt x="1381530" y="1028478"/>
                </a:cubicBezTo>
                <a:lnTo>
                  <a:pt x="71565" y="1028478"/>
                </a:lnTo>
                <a:cubicBezTo>
                  <a:pt x="32041" y="1028478"/>
                  <a:pt x="0" y="996438"/>
                  <a:pt x="0" y="956913"/>
                </a:cubicBezTo>
                <a:lnTo>
                  <a:pt x="0" y="71565"/>
                </a:lnTo>
                <a:cubicBezTo>
                  <a:pt x="0" y="32041"/>
                  <a:pt x="32041" y="0"/>
                  <a:pt x="7156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514350" y="3043287"/>
            <a:ext cx="27585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3469021" y="2952874"/>
            <a:ext cx="5158081" cy="1951537"/>
          </a:xfrm>
          <a:custGeom>
            <a:rect b="b" l="l" r="r" t="t"/>
            <a:pathLst>
              <a:path extrusionOk="0" h="1028478" w="2718356">
                <a:moveTo>
                  <a:pt x="38255" y="0"/>
                </a:moveTo>
                <a:lnTo>
                  <a:pt x="2680101" y="0"/>
                </a:lnTo>
                <a:cubicBezTo>
                  <a:pt x="2701229" y="0"/>
                  <a:pt x="2718356" y="17127"/>
                  <a:pt x="2718356" y="38255"/>
                </a:cubicBezTo>
                <a:lnTo>
                  <a:pt x="2718356" y="990223"/>
                </a:lnTo>
                <a:cubicBezTo>
                  <a:pt x="2718356" y="1000369"/>
                  <a:pt x="2714326" y="1010099"/>
                  <a:pt x="2707152" y="1017274"/>
                </a:cubicBezTo>
                <a:cubicBezTo>
                  <a:pt x="2699977" y="1024448"/>
                  <a:pt x="2690247" y="1028478"/>
                  <a:pt x="2680101" y="1028478"/>
                </a:cubicBezTo>
                <a:lnTo>
                  <a:pt x="38255" y="1028478"/>
                </a:lnTo>
                <a:cubicBezTo>
                  <a:pt x="17127" y="1028478"/>
                  <a:pt x="0" y="1011351"/>
                  <a:pt x="0" y="990223"/>
                </a:cubicBezTo>
                <a:lnTo>
                  <a:pt x="0" y="38255"/>
                </a:lnTo>
                <a:cubicBezTo>
                  <a:pt x="0" y="28109"/>
                  <a:pt x="4030" y="18379"/>
                  <a:pt x="11205" y="11205"/>
                </a:cubicBezTo>
                <a:cubicBezTo>
                  <a:pt x="18379" y="4030"/>
                  <a:pt x="28109" y="0"/>
                  <a:pt x="3825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3983483" y="3124203"/>
            <a:ext cx="516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763660" y="4427792"/>
            <a:ext cx="201359" cy="201358"/>
          </a:xfrm>
          <a:custGeom>
            <a:rect b="b" l="l" r="r" t="t"/>
            <a:pathLst>
              <a:path extrusionOk="0" h="402717" w="402717">
                <a:moveTo>
                  <a:pt x="0" y="0"/>
                </a:moveTo>
                <a:lnTo>
                  <a:pt x="402717" y="0"/>
                </a:lnTo>
                <a:lnTo>
                  <a:pt x="402717" y="402717"/>
                </a:lnTo>
                <a:lnTo>
                  <a:pt x="0" y="402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35"/>
          <p:cNvSpPr txBox="1"/>
          <p:nvPr/>
        </p:nvSpPr>
        <p:spPr>
          <a:xfrm>
            <a:off x="1047829" y="4472908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https://fullstackdatascience.com/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763660" y="3218220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35"/>
          <p:cNvSpPr txBox="1"/>
          <p:nvPr/>
        </p:nvSpPr>
        <p:spPr>
          <a:xfrm>
            <a:off x="1047829" y="3262670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096 574 90 25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1047829" y="406905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fullstackdatascience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763660" y="402460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35"/>
          <p:cNvSpPr txBox="1"/>
          <p:nvPr/>
        </p:nvSpPr>
        <p:spPr>
          <a:xfrm>
            <a:off x="1047829" y="366586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info@robusto.ai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763660" y="362141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3" name="Google Shape;263;p35"/>
          <p:cNvGrpSpPr/>
          <p:nvPr/>
        </p:nvGrpSpPr>
        <p:grpSpPr>
          <a:xfrm>
            <a:off x="5363205" y="3227857"/>
            <a:ext cx="58275" cy="1401266"/>
            <a:chOff x="0" y="0"/>
            <a:chExt cx="30697" cy="738130"/>
          </a:xfrm>
        </p:grpSpPr>
        <p:sp>
          <p:nvSpPr>
            <p:cNvPr id="264" name="Google Shape;264;p35"/>
            <p:cNvSpPr/>
            <p:nvPr/>
          </p:nvSpPr>
          <p:spPr>
            <a:xfrm>
              <a:off x="0" y="0"/>
              <a:ext cx="30697" cy="738130"/>
            </a:xfrm>
            <a:custGeom>
              <a:rect b="b" l="l" r="r" t="t"/>
              <a:pathLst>
                <a:path extrusionOk="0" h="738130" w="30697">
                  <a:moveTo>
                    <a:pt x="15348" y="0"/>
                  </a:moveTo>
                  <a:lnTo>
                    <a:pt x="15348" y="0"/>
                  </a:lnTo>
                  <a:cubicBezTo>
                    <a:pt x="19419" y="0"/>
                    <a:pt x="23323" y="1617"/>
                    <a:pt x="26201" y="4495"/>
                  </a:cubicBezTo>
                  <a:cubicBezTo>
                    <a:pt x="29080" y="7374"/>
                    <a:pt x="30697" y="11278"/>
                    <a:pt x="30697" y="15348"/>
                  </a:cubicBezTo>
                  <a:lnTo>
                    <a:pt x="30697" y="722781"/>
                  </a:lnTo>
                  <a:cubicBezTo>
                    <a:pt x="30697" y="726852"/>
                    <a:pt x="29080" y="730756"/>
                    <a:pt x="26201" y="733634"/>
                  </a:cubicBezTo>
                  <a:cubicBezTo>
                    <a:pt x="23323" y="736512"/>
                    <a:pt x="19419" y="738130"/>
                    <a:pt x="15348" y="738130"/>
                  </a:cubicBezTo>
                  <a:lnTo>
                    <a:pt x="15348" y="738130"/>
                  </a:lnTo>
                  <a:cubicBezTo>
                    <a:pt x="11278" y="738130"/>
                    <a:pt x="7374" y="736512"/>
                    <a:pt x="4495" y="733634"/>
                  </a:cubicBezTo>
                  <a:cubicBezTo>
                    <a:pt x="1617" y="730756"/>
                    <a:pt x="0" y="726852"/>
                    <a:pt x="0" y="722781"/>
                  </a:cubicBezTo>
                  <a:lnTo>
                    <a:pt x="0" y="15348"/>
                  </a:lnTo>
                  <a:cubicBezTo>
                    <a:pt x="0" y="11278"/>
                    <a:pt x="1617" y="7374"/>
                    <a:pt x="4495" y="4495"/>
                  </a:cubicBezTo>
                  <a:cubicBezTo>
                    <a:pt x="7374" y="1617"/>
                    <a:pt x="11278" y="0"/>
                    <a:pt x="15348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5"/>
            <p:cNvSpPr txBox="1"/>
            <p:nvPr/>
          </p:nvSpPr>
          <p:spPr>
            <a:xfrm>
              <a:off x="0" y="0"/>
              <a:ext cx="306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35"/>
          <p:cNvSpPr txBox="1"/>
          <p:nvPr/>
        </p:nvSpPr>
        <p:spPr>
          <a:xfrm>
            <a:off x="5599797" y="3251670"/>
            <a:ext cx="1684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111111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CREATED BY</a:t>
            </a:r>
            <a:endParaRPr sz="700">
              <a:latin typeface="Bricolage Grotesque Light"/>
              <a:ea typeface="Bricolage Grotesque Light"/>
              <a:cs typeface="Bricolage Grotesque Light"/>
              <a:sym typeface="Bricolage Grotesque Light"/>
            </a:endParaRPr>
          </a:p>
        </p:txBody>
      </p:sp>
      <p:grpSp>
        <p:nvGrpSpPr>
          <p:cNvPr id="267" name="Google Shape;267;p35"/>
          <p:cNvGrpSpPr/>
          <p:nvPr/>
        </p:nvGrpSpPr>
        <p:grpSpPr>
          <a:xfrm>
            <a:off x="5599797" y="4335875"/>
            <a:ext cx="1684688" cy="400272"/>
            <a:chOff x="0" y="47625"/>
            <a:chExt cx="4492500" cy="1067392"/>
          </a:xfrm>
        </p:grpSpPr>
        <p:sp>
          <p:nvSpPr>
            <p:cNvPr id="268" name="Google Shape;268;p35"/>
            <p:cNvSpPr txBox="1"/>
            <p:nvPr/>
          </p:nvSpPr>
          <p:spPr>
            <a:xfrm>
              <a:off x="0" y="47625"/>
              <a:ext cx="4492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1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Manager</a:t>
              </a:r>
              <a:endParaRPr b="1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9" name="Google Shape;269;p35"/>
            <p:cNvSpPr txBox="1"/>
            <p:nvPr/>
          </p:nvSpPr>
          <p:spPr>
            <a:xfrm>
              <a:off x="0" y="540517"/>
              <a:ext cx="2844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7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Hanoi, Vietnam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70" name="Google Shape;270;p35"/>
          <p:cNvSpPr txBox="1"/>
          <p:nvPr/>
        </p:nvSpPr>
        <p:spPr>
          <a:xfrm>
            <a:off x="5599798" y="3427246"/>
            <a:ext cx="27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Nguyen Tien Huy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2" name="Google Shape;272;p35"/>
          <p:cNvGrpSpPr/>
          <p:nvPr/>
        </p:nvGrpSpPr>
        <p:grpSpPr>
          <a:xfrm>
            <a:off x="5599910" y="4031761"/>
            <a:ext cx="2096290" cy="310920"/>
            <a:chOff x="5599798" y="3955593"/>
            <a:chExt cx="2096290" cy="310920"/>
          </a:xfrm>
        </p:grpSpPr>
        <p:sp>
          <p:nvSpPr>
            <p:cNvPr id="273" name="Google Shape;273;p35"/>
            <p:cNvSpPr/>
            <p:nvPr/>
          </p:nvSpPr>
          <p:spPr>
            <a:xfrm>
              <a:off x="5599798" y="3955593"/>
              <a:ext cx="159239" cy="159239"/>
            </a:xfrm>
            <a:custGeom>
              <a:rect b="b" l="l" r="r" t="t"/>
              <a:pathLst>
                <a:path extrusionOk="0" h="424638" w="424638">
                  <a:moveTo>
                    <a:pt x="0" y="0"/>
                  </a:moveTo>
                  <a:lnTo>
                    <a:pt x="424638" y="0"/>
                  </a:lnTo>
                  <a:lnTo>
                    <a:pt x="424638" y="424638"/>
                  </a:lnTo>
                  <a:lnTo>
                    <a:pt x="0" y="424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4" name="Google Shape;274;p35"/>
            <p:cNvSpPr txBox="1"/>
            <p:nvPr/>
          </p:nvSpPr>
          <p:spPr>
            <a:xfrm>
              <a:off x="5805188" y="3965912"/>
              <a:ext cx="18909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rgbClr val="D92D20"/>
                  </a:solidFill>
                  <a:latin typeface="Open Sans"/>
                  <a:ea typeface="Open Sans"/>
                  <a:cs typeface="Open Sans"/>
                  <a:sym typeface="Open Sans"/>
                </a:rPr>
                <a:t>huynt@fullstackdatascience.com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D92D2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75" name="Google Shape;27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9600" y="3294425"/>
            <a:ext cx="12921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6"/>
          <p:cNvGrpSpPr/>
          <p:nvPr/>
        </p:nvGrpSpPr>
        <p:grpSpPr>
          <a:xfrm>
            <a:off x="0" y="0"/>
            <a:ext cx="3951735" cy="5143500"/>
            <a:chOff x="0" y="0"/>
            <a:chExt cx="2085058" cy="2713870"/>
          </a:xfrm>
        </p:grpSpPr>
        <p:sp>
          <p:nvSpPr>
            <p:cNvPr id="152" name="Google Shape;152;p26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3" name="Google Shape;153;p26"/>
            <p:cNvSpPr txBox="1"/>
            <p:nvPr/>
          </p:nvSpPr>
          <p:spPr>
            <a:xfrm>
              <a:off x="0" y="47625"/>
              <a:ext cx="2085058" cy="2666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6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6"/>
          <p:cNvSpPr txBox="1"/>
          <p:nvPr/>
        </p:nvSpPr>
        <p:spPr>
          <a:xfrm>
            <a:off x="514350" y="547567"/>
            <a:ext cx="34374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Learn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About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5070726" y="1914500"/>
            <a:ext cx="387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Lab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99915" y="1914507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070725" y="824375"/>
            <a:ext cx="45318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Domain Knowledge 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Ecommerce - Sales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399915" y="824365"/>
            <a:ext cx="599288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4399915" y="4427536"/>
            <a:ext cx="2339039" cy="201614"/>
            <a:chOff x="0" y="-38100"/>
            <a:chExt cx="6237436" cy="537637"/>
          </a:xfrm>
        </p:grpSpPr>
        <p:sp>
          <p:nvSpPr>
            <p:cNvPr id="161" name="Google Shape;161;p26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2" name="Google Shape;162;p26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63" name="Google Shape;163;p26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7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169" name="Google Shape;169;p27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0" name="Google Shape;170;p27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27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7"/>
          <p:cNvSpPr txBox="1"/>
          <p:nvPr/>
        </p:nvSpPr>
        <p:spPr>
          <a:xfrm>
            <a:off x="514350" y="471367"/>
            <a:ext cx="34374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Ecommerce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Sales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174" name="Google Shape;174;p27"/>
          <p:cNvSpPr txBox="1"/>
          <p:nvPr/>
        </p:nvSpPr>
        <p:spPr>
          <a:xfrm>
            <a:off x="4221350" y="2010225"/>
            <a:ext cx="48414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chemeClr val="dk1"/>
                </a:solidFill>
              </a:rPr>
              <a:t>Ecommerce is the electronic buying and selling of goods and services, </a:t>
            </a:r>
            <a:r>
              <a:rPr lang="en" sz="2500">
                <a:solidFill>
                  <a:schemeClr val="dk1"/>
                </a:solidFill>
                <a:highlight>
                  <a:srgbClr val="E06666"/>
                </a:highlight>
              </a:rPr>
              <a:t>usually via the internet</a:t>
            </a:r>
            <a:endParaRPr sz="2500">
              <a:solidFill>
                <a:schemeClr val="dk1"/>
              </a:solidFill>
              <a:highlight>
                <a:srgbClr val="E0666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160" y="204225"/>
            <a:ext cx="2335027" cy="170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Market Size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451" y="848625"/>
            <a:ext cx="7251726" cy="3845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/>
        </p:nvSpPr>
        <p:spPr>
          <a:xfrm>
            <a:off x="2286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Top Companies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2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89350"/>
            <a:ext cx="8839204" cy="28140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/>
        </p:nvSpPr>
        <p:spPr>
          <a:xfrm>
            <a:off x="2286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Top e-commerce companies in Vietnam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3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680556"/>
            <a:ext cx="3464899" cy="200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600" y="680554"/>
            <a:ext cx="3244067" cy="2006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550" y="2856100"/>
            <a:ext cx="3464899" cy="215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6600" y="2838950"/>
            <a:ext cx="3244075" cy="215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Key Metrics in Ecommerce/Sales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3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1561"/>
            <a:ext cx="8839204" cy="25335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2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216" name="Google Shape;216;p32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7" name="Google Shape;217;p32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32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32"/>
          <p:cNvSpPr txBox="1"/>
          <p:nvPr/>
        </p:nvSpPr>
        <p:spPr>
          <a:xfrm>
            <a:off x="514350" y="471367"/>
            <a:ext cx="34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Practices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35" y="1245000"/>
            <a:ext cx="4887389" cy="28357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Sales Report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3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00" y="790125"/>
            <a:ext cx="4016951" cy="393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33"/>
          <p:cNvSpPr txBox="1"/>
          <p:nvPr/>
        </p:nvSpPr>
        <p:spPr>
          <a:xfrm>
            <a:off x="5017525" y="1156250"/>
            <a:ext cx="3967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As a data analyst at a large retail company, you are tasked with developing a sales performance summary report for the executive team.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This report is designed to </a:t>
            </a:r>
            <a:r>
              <a:rPr lang="en" sz="1600">
                <a:solidFill>
                  <a:schemeClr val="dk1"/>
                </a:solidFill>
                <a:highlight>
                  <a:srgbClr val="E06666"/>
                </a:highlight>
              </a:rPr>
              <a:t>provide an overview of sales performance</a:t>
            </a:r>
            <a:r>
              <a:rPr lang="en" sz="1600">
                <a:solidFill>
                  <a:schemeClr val="dk1"/>
                </a:solidFill>
              </a:rPr>
              <a:t>, while ensuring that the information is presented in a clear, positive, and understandable manner to senior management.</a:t>
            </a:r>
            <a:endParaRPr sz="1600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